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9" r:id="rId2"/>
    <p:sldId id="288" r:id="rId3"/>
    <p:sldId id="259" r:id="rId4"/>
    <p:sldId id="287" r:id="rId5"/>
    <p:sldId id="258" r:id="rId6"/>
    <p:sldId id="279" r:id="rId7"/>
    <p:sldId id="277" r:id="rId8"/>
    <p:sldId id="280" r:id="rId9"/>
    <p:sldId id="261" r:id="rId10"/>
    <p:sldId id="262" r:id="rId11"/>
    <p:sldId id="285" r:id="rId12"/>
    <p:sldId id="286" r:id="rId13"/>
    <p:sldId id="271" r:id="rId14"/>
    <p:sldId id="281" r:id="rId15"/>
    <p:sldId id="267" r:id="rId16"/>
    <p:sldId id="270" r:id="rId17"/>
    <p:sldId id="28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98" y="-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6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23AB6AA-15E2-4D8A-893B-8EF4BD3EDFFF}" type="datetimeFigureOut">
              <a:rPr lang="en-US" smtClean="0"/>
              <a:t>2/6/2019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43D537-F976-4F34-AC68-DE378E8FC563}" type="slidenum">
              <a:rPr lang="en-US" smtClean="0"/>
              <a:t>‹#›</a:t>
            </a:fld>
            <a:endParaRPr lang="en-US"/>
          </a:p>
        </p:txBody>
      </p:sp>
    </p:spTree>
    <p:extLst>
      <p:ext uri="{BB962C8B-B14F-4D97-AF65-F5344CB8AC3E}">
        <p14:creationId xmlns:p14="http://schemas.microsoft.com/office/powerpoint/2010/main" val="138812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C5D9AAE-E0CB-4DE6-8A6D-90766894795C}" type="datetimeFigureOut">
              <a:rPr lang="en-US" smtClean="0"/>
              <a:t>2/6/2019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10E90D9-7FBB-4C84-A542-4015CA9AFDA9}" type="slidenum">
              <a:rPr lang="en-US" smtClean="0"/>
              <a:t>‹#›</a:t>
            </a:fld>
            <a:endParaRPr lang="en-US"/>
          </a:p>
        </p:txBody>
      </p:sp>
    </p:spTree>
    <p:extLst>
      <p:ext uri="{BB962C8B-B14F-4D97-AF65-F5344CB8AC3E}">
        <p14:creationId xmlns:p14="http://schemas.microsoft.com/office/powerpoint/2010/main" val="324258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821A0F-6DFE-4437-B43E-B6B8BB2C5062}"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405078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426BD-EBCB-44F5-A869-68E5F63FF501}"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426BD-EBCB-44F5-A869-68E5F63FF501}"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426BD-EBCB-44F5-A869-68E5F63FF501}"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426BD-EBCB-44F5-A869-68E5F63FF501}"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426BD-EBCB-44F5-A869-68E5F63FF501}"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426BD-EBCB-44F5-A869-68E5F63FF501}"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3426BD-EBCB-44F5-A869-68E5F63FF501}" type="datetimeFigureOut">
              <a:rPr lang="en-US" smtClean="0"/>
              <a:pPr/>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426BD-EBCB-44F5-A869-68E5F63FF501}" type="datetimeFigureOut">
              <a:rPr lang="en-US" smtClean="0"/>
              <a:pPr/>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426BD-EBCB-44F5-A869-68E5F63FF501}" type="datetimeFigureOut">
              <a:rPr lang="en-US" smtClean="0"/>
              <a:pPr/>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426BD-EBCB-44F5-A869-68E5F63FF501}"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426BD-EBCB-44F5-A869-68E5F63FF501}"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1CE0C-17C2-46BA-989F-08B5AE2279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426BD-EBCB-44F5-A869-68E5F63FF501}" type="datetimeFigureOut">
              <a:rPr lang="en-US" smtClean="0"/>
              <a:pPr/>
              <a:t>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1CE0C-17C2-46BA-989F-08B5AE2279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fontScale="90000"/>
          </a:bodyPr>
          <a:lstStyle/>
          <a:p>
            <a:r>
              <a:rPr lang="en-US" dirty="0" smtClean="0"/>
              <a:t>The “Spark of Life”:</a:t>
            </a:r>
            <a:br>
              <a:rPr lang="en-US" dirty="0" smtClean="0"/>
            </a:br>
            <a:r>
              <a:rPr lang="en-US" sz="3600" dirty="0" smtClean="0"/>
              <a:t>Electrical </a:t>
            </a:r>
            <a:r>
              <a:rPr lang="en-US" sz="3600" dirty="0"/>
              <a:t>Basis of the Action </a:t>
            </a:r>
            <a:r>
              <a:rPr lang="en-US" sz="3600" dirty="0" smtClean="0"/>
              <a:t>Potential, a Vital Signal of Nerve, Muscle and Endocrine Gland* Cells….. </a:t>
            </a:r>
            <a:br>
              <a:rPr lang="en-US" sz="3600" dirty="0" smtClean="0"/>
            </a:br>
            <a:r>
              <a:rPr lang="en-US" sz="3600" dirty="0" smtClean="0"/>
              <a:t>Giving Rise to Perhaps the Most Important Electrical Circuit You Will Ever Have To Know</a:t>
            </a:r>
            <a:r>
              <a:rPr lang="en-US" dirty="0" smtClean="0"/>
              <a:t/>
            </a:r>
            <a:br>
              <a:rPr lang="en-US" dirty="0" smtClean="0"/>
            </a:br>
            <a:endParaRPr lang="en-US" dirty="0"/>
          </a:p>
        </p:txBody>
      </p:sp>
      <p:sp>
        <p:nvSpPr>
          <p:cNvPr id="4" name="TextBox 3"/>
          <p:cNvSpPr txBox="1"/>
          <p:nvPr/>
        </p:nvSpPr>
        <p:spPr>
          <a:xfrm>
            <a:off x="1981200" y="3276600"/>
            <a:ext cx="4876800" cy="2062103"/>
          </a:xfrm>
          <a:prstGeom prst="rect">
            <a:avLst/>
          </a:prstGeom>
          <a:noFill/>
        </p:spPr>
        <p:txBody>
          <a:bodyPr wrap="square" rtlCol="0">
            <a:spAutoFit/>
          </a:bodyPr>
          <a:lstStyle/>
          <a:p>
            <a:pPr algn="ctr"/>
            <a:r>
              <a:rPr lang="en-US" sz="3200" dirty="0" smtClean="0"/>
              <a:t>IB Physics - 4</a:t>
            </a:r>
          </a:p>
          <a:p>
            <a:pPr algn="ctr"/>
            <a:r>
              <a:rPr lang="en-US" sz="3200" dirty="0" smtClean="0"/>
              <a:t>Spring 2019</a:t>
            </a:r>
          </a:p>
          <a:p>
            <a:pPr algn="ctr"/>
            <a:r>
              <a:rPr lang="en-US" sz="3200" dirty="0" smtClean="0"/>
              <a:t>Stan </a:t>
            </a:r>
            <a:r>
              <a:rPr lang="en-US" sz="3200" dirty="0" err="1" smtClean="0"/>
              <a:t>Misler</a:t>
            </a:r>
            <a:endParaRPr lang="en-US" sz="3200" dirty="0" smtClean="0"/>
          </a:p>
          <a:p>
            <a:pPr algn="ctr"/>
            <a:r>
              <a:rPr lang="en-US" sz="3200" dirty="0" smtClean="0"/>
              <a:t>&lt;latrotox@gmail.com&gt;</a:t>
            </a:r>
            <a:endParaRPr lang="en-US" sz="3200" dirty="0"/>
          </a:p>
        </p:txBody>
      </p:sp>
      <p:sp>
        <p:nvSpPr>
          <p:cNvPr id="3" name="TextBox 2"/>
          <p:cNvSpPr txBox="1"/>
          <p:nvPr/>
        </p:nvSpPr>
        <p:spPr>
          <a:xfrm>
            <a:off x="529244" y="5638800"/>
            <a:ext cx="8153400" cy="830997"/>
          </a:xfrm>
          <a:prstGeom prst="rect">
            <a:avLst/>
          </a:prstGeom>
          <a:noFill/>
        </p:spPr>
        <p:txBody>
          <a:bodyPr wrap="square" rtlCol="0">
            <a:spAutoFit/>
          </a:bodyPr>
          <a:lstStyle/>
          <a:p>
            <a:pPr algn="ctr"/>
            <a:r>
              <a:rPr lang="en-US" sz="2400" dirty="0" smtClean="0"/>
              <a:t>*Cells that produce messengers (hormones) that travel through blood and act on target cells some distance away.  </a:t>
            </a:r>
            <a:endParaRPr lang="en-US" sz="2400" dirty="0"/>
          </a:p>
        </p:txBody>
      </p:sp>
    </p:spTree>
    <p:extLst>
      <p:ext uri="{BB962C8B-B14F-4D97-AF65-F5344CB8AC3E}">
        <p14:creationId xmlns:p14="http://schemas.microsoft.com/office/powerpoint/2010/main" val="288915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sz="3100" dirty="0" smtClean="0"/>
              <a:t>7. So we can say that we have </a:t>
            </a:r>
            <a:r>
              <a:rPr lang="en-US" sz="3100" b="1" dirty="0" smtClean="0"/>
              <a:t>dueling ionic </a:t>
            </a:r>
            <a:r>
              <a:rPr lang="en-US" sz="3100" b="1" dirty="0" err="1" smtClean="0"/>
              <a:t>conductances</a:t>
            </a:r>
            <a:r>
              <a:rPr lang="en-US" sz="3100" b="1" dirty="0" smtClean="0"/>
              <a:t> underlying the AP</a:t>
            </a:r>
            <a:r>
              <a:rPr lang="en-US" sz="3100" dirty="0" smtClean="0"/>
              <a:t>.  These </a:t>
            </a:r>
            <a:r>
              <a:rPr lang="en-US" sz="3100" dirty="0" err="1" smtClean="0"/>
              <a:t>gs</a:t>
            </a:r>
            <a:r>
              <a:rPr lang="en-US" sz="3100" dirty="0" smtClean="0"/>
              <a:t> are affected by a change in </a:t>
            </a:r>
            <a:r>
              <a:rPr lang="en-US" sz="3100" dirty="0" err="1" smtClean="0"/>
              <a:t>Vm</a:t>
            </a:r>
            <a:r>
              <a:rPr lang="en-US" sz="3100" dirty="0" smtClean="0"/>
              <a:t>, caused by axon stimulation by a externally applied voltage, as well as by time elapsed after axon stimulation</a:t>
            </a:r>
            <a:br>
              <a:rPr lang="en-US" sz="3100" dirty="0" smtClean="0"/>
            </a:br>
            <a:r>
              <a:rPr lang="en-US" sz="3100" dirty="0" smtClean="0"/>
              <a:t>Let’s calculate </a:t>
            </a:r>
            <a:r>
              <a:rPr lang="en-US" sz="3100" dirty="0" err="1" smtClean="0"/>
              <a:t>Vm</a:t>
            </a:r>
            <a:r>
              <a:rPr lang="en-US" sz="3100" dirty="0" smtClean="0"/>
              <a:t> under each condition? </a:t>
            </a:r>
            <a:endParaRPr lang="en-US" sz="3100" dirty="0"/>
          </a:p>
        </p:txBody>
      </p:sp>
      <p:pic>
        <p:nvPicPr>
          <p:cNvPr id="4099" name="Picture 3"/>
          <p:cNvPicPr>
            <a:picLocks noChangeAspect="1" noChangeArrowheads="1"/>
          </p:cNvPicPr>
          <p:nvPr/>
        </p:nvPicPr>
        <p:blipFill>
          <a:blip r:embed="rId2" cstate="print"/>
          <a:srcRect/>
          <a:stretch>
            <a:fillRect/>
          </a:stretch>
        </p:blipFill>
        <p:spPr bwMode="auto">
          <a:xfrm>
            <a:off x="609600" y="2362200"/>
            <a:ext cx="3474586" cy="3145829"/>
          </a:xfrm>
          <a:prstGeom prst="rect">
            <a:avLst/>
          </a:prstGeom>
          <a:noFill/>
          <a:ln w="9525">
            <a:noFill/>
            <a:miter lim="800000"/>
            <a:headEnd/>
            <a:tailEnd/>
          </a:ln>
        </p:spPr>
      </p:pic>
      <p:sp>
        <p:nvSpPr>
          <p:cNvPr id="4" name="TextBox 3"/>
          <p:cNvSpPr txBox="1"/>
          <p:nvPr/>
        </p:nvSpPr>
        <p:spPr>
          <a:xfrm>
            <a:off x="609600" y="5657671"/>
            <a:ext cx="8153400" cy="1200329"/>
          </a:xfrm>
          <a:prstGeom prst="rect">
            <a:avLst/>
          </a:prstGeom>
          <a:noFill/>
        </p:spPr>
        <p:txBody>
          <a:bodyPr wrap="square" rtlCol="0">
            <a:spAutoFit/>
          </a:bodyPr>
          <a:lstStyle/>
          <a:p>
            <a:pPr algn="ctr"/>
            <a:r>
              <a:rPr lang="en-US" sz="2400" dirty="0" smtClean="0"/>
              <a:t>Take home message:  The more channels of a particular type that are open, the closer the overall membrane potential (</a:t>
            </a:r>
            <a:r>
              <a:rPr lang="en-US" sz="2400" dirty="0" err="1" smtClean="0"/>
              <a:t>Vm</a:t>
            </a:r>
            <a:r>
              <a:rPr lang="en-US" sz="2400" dirty="0" smtClean="0"/>
              <a:t>) gets to the battery potential (</a:t>
            </a:r>
            <a:r>
              <a:rPr lang="en-US" sz="2400" dirty="0" err="1" smtClean="0"/>
              <a:t>Ei</a:t>
            </a:r>
            <a:r>
              <a:rPr lang="en-US" sz="2400" dirty="0" smtClean="0"/>
              <a:t>) of that type of channel</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7455" y="1203642"/>
            <a:ext cx="2057613" cy="2426268"/>
          </a:xfrm>
          <a:noFill/>
        </p:spPr>
      </p:pic>
      <p:sp>
        <p:nvSpPr>
          <p:cNvPr id="7172" name="TextBox 5"/>
          <p:cNvSpPr txBox="1">
            <a:spLocks noChangeArrowheads="1"/>
          </p:cNvSpPr>
          <p:nvPr/>
        </p:nvSpPr>
        <p:spPr bwMode="auto">
          <a:xfrm>
            <a:off x="0" y="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dirty="0" smtClean="0"/>
              <a:t>8. The voltage clamp technique allows separation of the currents underlying the AP</a:t>
            </a:r>
            <a:endParaRPr lang="en-US" altLang="en-US" sz="3600" dirty="0"/>
          </a:p>
        </p:txBody>
      </p:sp>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56" y="1289770"/>
            <a:ext cx="2624288" cy="192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956" y="3238966"/>
            <a:ext cx="1186007" cy="85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348" y="3190215"/>
            <a:ext cx="1162050" cy="87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5786" y="3629910"/>
            <a:ext cx="4010760" cy="3046988"/>
          </a:xfrm>
          <a:prstGeom prst="rect">
            <a:avLst/>
          </a:prstGeom>
          <a:noFill/>
        </p:spPr>
        <p:txBody>
          <a:bodyPr wrap="square" rtlCol="0">
            <a:spAutoFit/>
          </a:bodyPr>
          <a:lstStyle/>
          <a:p>
            <a:r>
              <a:rPr lang="en-US" altLang="en-US" sz="2400" i="1" dirty="0" smtClean="0">
                <a:ea typeface="ＭＳ Ｐゴシック" panose="020B0600070205080204" pitchFamily="34" charset="-128"/>
              </a:rPr>
              <a:t>1. Separation </a:t>
            </a:r>
            <a:r>
              <a:rPr lang="en-US" altLang="en-US" sz="2400" i="1" dirty="0">
                <a:ea typeface="ＭＳ Ｐゴシック" panose="020B0600070205080204" pitchFamily="34" charset="-128"/>
              </a:rPr>
              <a:t>of Voltage dependent </a:t>
            </a:r>
            <a:r>
              <a:rPr lang="en-US" altLang="en-US" sz="2400" i="1" dirty="0" smtClean="0">
                <a:ea typeface="ＭＳ Ｐゴシック" panose="020B0600070205080204" pitchFamily="34" charset="-128"/>
              </a:rPr>
              <a:t>Currents (Na &amp; K):  </a:t>
            </a:r>
          </a:p>
          <a:p>
            <a:r>
              <a:rPr lang="en-US" altLang="en-US" sz="1400" dirty="0" smtClean="0">
                <a:ea typeface="ＭＳ Ｐゴシック" panose="020B0600070205080204" pitchFamily="34" charset="-128"/>
              </a:rPr>
              <a:t>Depolarization </a:t>
            </a:r>
            <a:r>
              <a:rPr lang="en-US" altLang="en-US" sz="1400" dirty="0">
                <a:ea typeface="ＭＳ Ｐゴシック" panose="020B0600070205080204" pitchFamily="34" charset="-128"/>
              </a:rPr>
              <a:t>from near rest (-65 mV) to -9 mV gives rise to a very brief spike of outward current (</a:t>
            </a:r>
            <a:r>
              <a:rPr lang="en-US" altLang="en-US" sz="1400" dirty="0" err="1">
                <a:ea typeface="ＭＳ Ｐゴシック" panose="020B0600070205080204" pitchFamily="34" charset="-128"/>
              </a:rPr>
              <a:t>capacitative</a:t>
            </a:r>
            <a:r>
              <a:rPr lang="en-US" altLang="en-US" sz="1400" dirty="0">
                <a:ea typeface="ＭＳ Ｐゴシック" panose="020B0600070205080204" pitchFamily="34" charset="-128"/>
              </a:rPr>
              <a:t> current over in 20 us, not shown) followed by a complex set of ionic currents.  In physiological external solutions  an early inward current is followed by more continuous outward current (A).  Removing most of [Na]o leaves only an outward current (B). The difference current (C) reveals the time course of the inward Na current, which rapidly activates and then inactivates</a:t>
            </a:r>
            <a:r>
              <a:rPr lang="en-US" altLang="en-US" dirty="0">
                <a:ea typeface="ＭＳ Ｐゴシック" panose="020B0600070205080204" pitchFamily="34" charset="-128"/>
              </a:rPr>
              <a:t>.</a:t>
            </a:r>
            <a:endParaRPr lang="en-US" dirty="0"/>
          </a:p>
        </p:txBody>
      </p:sp>
      <p:sp>
        <p:nvSpPr>
          <p:cNvPr id="3" name="TextBox 2"/>
          <p:cNvSpPr txBox="1"/>
          <p:nvPr/>
        </p:nvSpPr>
        <p:spPr>
          <a:xfrm>
            <a:off x="4876800" y="4280264"/>
            <a:ext cx="4038600" cy="2554545"/>
          </a:xfrm>
          <a:prstGeom prst="rect">
            <a:avLst/>
          </a:prstGeom>
          <a:noFill/>
        </p:spPr>
        <p:txBody>
          <a:bodyPr wrap="square" rtlCol="0">
            <a:spAutoFit/>
          </a:bodyPr>
          <a:lstStyle/>
          <a:p>
            <a:r>
              <a:rPr lang="en-US" altLang="en-US" sz="2400" dirty="0">
                <a:ea typeface="ＭＳ Ｐゴシック" panose="020B0600070205080204" pitchFamily="34" charset="-128"/>
              </a:rPr>
              <a:t>2. </a:t>
            </a:r>
            <a:r>
              <a:rPr lang="en-US" altLang="en-US" sz="2400" i="1" dirty="0">
                <a:ea typeface="ＭＳ Ｐゴシック" panose="020B0600070205080204" pitchFamily="34" charset="-128"/>
              </a:rPr>
              <a:t>Pharmacological separation of </a:t>
            </a:r>
            <a:r>
              <a:rPr lang="en-US" altLang="en-US" sz="2400" i="1" dirty="0" smtClean="0">
                <a:ea typeface="ＭＳ Ｐゴシック" panose="020B0600070205080204" pitchFamily="34" charset="-128"/>
              </a:rPr>
              <a:t>Na and K currents. </a:t>
            </a:r>
          </a:p>
          <a:p>
            <a:r>
              <a:rPr lang="en-US" altLang="en-US" sz="1400" dirty="0" err="1" smtClean="0">
                <a:ea typeface="ＭＳ Ｐゴシック" panose="020B0600070205080204" pitchFamily="34" charset="-128"/>
              </a:rPr>
              <a:t>Tetrodotoxin</a:t>
            </a:r>
            <a:r>
              <a:rPr lang="en-US" altLang="en-US" sz="1400" dirty="0">
                <a:ea typeface="ＭＳ Ｐゴシック" panose="020B0600070205080204" pitchFamily="34" charset="-128"/>
              </a:rPr>
              <a:t>, from the puffer fish, </a:t>
            </a:r>
            <a:r>
              <a:rPr lang="en-US" altLang="en-US" sz="1400" dirty="0" err="1">
                <a:ea typeface="ＭＳ Ｐゴシック" panose="020B0600070205080204" pitchFamily="34" charset="-128"/>
              </a:rPr>
              <a:t>saxotoxin</a:t>
            </a:r>
            <a:r>
              <a:rPr lang="en-US" altLang="en-US" sz="1400" dirty="0">
                <a:ea typeface="ＭＳ Ｐゴシック" panose="020B0600070205080204" pitchFamily="34" charset="-128"/>
              </a:rPr>
              <a:t> from red tide dinoflagellates, and the local anesthetic lidocaine are all specific blockers of </a:t>
            </a:r>
            <a:r>
              <a:rPr lang="en-US" altLang="en-US" sz="1400" dirty="0" err="1">
                <a:ea typeface="ＭＳ Ｐゴシック" panose="020B0600070205080204" pitchFamily="34" charset="-128"/>
              </a:rPr>
              <a:t>INa</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Tetraethylammonium</a:t>
            </a:r>
            <a:r>
              <a:rPr lang="en-US" altLang="en-US" sz="1400" dirty="0">
                <a:ea typeface="ＭＳ Ｐゴシック" panose="020B0600070205080204" pitchFamily="34" charset="-128"/>
              </a:rPr>
              <a:t>, and </a:t>
            </a:r>
            <a:r>
              <a:rPr lang="en-US" altLang="en-US" sz="1400" dirty="0" err="1">
                <a:ea typeface="ＭＳ Ｐゴシック" panose="020B0600070205080204" pitchFamily="34" charset="-128"/>
              </a:rPr>
              <a:t>dendrotoxin</a:t>
            </a:r>
            <a:r>
              <a:rPr lang="en-US" altLang="en-US" sz="1400" dirty="0">
                <a:ea typeface="ＭＳ Ｐゴシック" panose="020B0600070205080204" pitchFamily="34" charset="-128"/>
              </a:rPr>
              <a:t>, from the green mamba snake, are specific blockers of IK.  </a:t>
            </a:r>
            <a:r>
              <a:rPr lang="en-US" altLang="en-US" sz="1400" i="1" dirty="0">
                <a:ea typeface="ＭＳ Ｐゴシック" panose="020B0600070205080204" pitchFamily="34" charset="-128"/>
              </a:rPr>
              <a:t>This confirms that </a:t>
            </a:r>
            <a:r>
              <a:rPr lang="en-US" altLang="en-US" sz="1400" i="1" dirty="0" err="1">
                <a:ea typeface="ＭＳ Ｐゴシック" panose="020B0600070205080204" pitchFamily="34" charset="-128"/>
              </a:rPr>
              <a:t>INa</a:t>
            </a:r>
            <a:r>
              <a:rPr lang="en-US" altLang="en-US" sz="1400" i="1" dirty="0">
                <a:ea typeface="ＭＳ Ｐゴシック" panose="020B0600070205080204" pitchFamily="34" charset="-128"/>
              </a:rPr>
              <a:t> and IK flow through biochemically distinct pathways rather than a single pathway changing its selectivity midstream.</a:t>
            </a:r>
            <a:endParaRPr lang="en-US" sz="1400" dirty="0"/>
          </a:p>
        </p:txBody>
      </p:sp>
    </p:spTree>
    <p:extLst>
      <p:ext uri="{BB962C8B-B14F-4D97-AF65-F5344CB8AC3E}">
        <p14:creationId xmlns:p14="http://schemas.microsoft.com/office/powerpoint/2010/main" val="3885045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990600"/>
            <a:ext cx="9144000" cy="533400"/>
          </a:xfrm>
        </p:spPr>
        <p:txBody>
          <a:bodyPr>
            <a:normAutofit fontScale="90000"/>
          </a:bodyPr>
          <a:lstStyle/>
          <a:p>
            <a:pPr eaLnBrk="1" hangingPunct="1"/>
            <a:r>
              <a:rPr lang="en-US" altLang="en-US" sz="3600" dirty="0" smtClean="0">
                <a:ea typeface="ＭＳ Ｐゴシック" panose="020B0600070205080204" pitchFamily="34" charset="-128"/>
              </a:rPr>
              <a:t>9. The patch clamp technique (voltage clamping only a small patch of cell membrane) allows measurement of thin voltage dependent Na and K currents flowing through single ion channels (single protein molecules with a hole down the middle) </a:t>
            </a:r>
          </a:p>
        </p:txBody>
      </p:sp>
      <p:sp>
        <p:nvSpPr>
          <p:cNvPr id="22531" name="TextBox 4"/>
          <p:cNvSpPr txBox="1">
            <a:spLocks noChangeArrowheads="1"/>
          </p:cNvSpPr>
          <p:nvPr/>
        </p:nvSpPr>
        <p:spPr bwMode="auto">
          <a:xfrm>
            <a:off x="5029200" y="3200400"/>
            <a:ext cx="381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smtClean="0">
                <a:latin typeface="Arial" panose="020B0604020202020204" pitchFamily="34" charset="0"/>
              </a:rPr>
              <a:t>Note: </a:t>
            </a:r>
            <a:r>
              <a:rPr lang="en-US" altLang="en-US" sz="1800" dirty="0" err="1" smtClean="0">
                <a:latin typeface="Arial" panose="020B0604020202020204" pitchFamily="34" charset="0"/>
              </a:rPr>
              <a:t>I</a:t>
            </a:r>
            <a:r>
              <a:rPr lang="en-US" altLang="en-US" sz="1400" dirty="0" err="1" smtClean="0">
                <a:latin typeface="Arial" panose="020B0604020202020204" pitchFamily="34" charset="0"/>
              </a:rPr>
              <a:t>Nas</a:t>
            </a:r>
            <a:r>
              <a:rPr lang="en-US" altLang="en-US" sz="1800" dirty="0" smtClean="0">
                <a:latin typeface="Arial" panose="020B0604020202020204" pitchFamily="34" charset="0"/>
              </a:rPr>
              <a:t> “activate” (open) within </a:t>
            </a:r>
            <a:r>
              <a:rPr lang="en-US" altLang="en-US" sz="1800" dirty="0">
                <a:latin typeface="Arial" panose="020B0604020202020204" pitchFamily="34" charset="0"/>
              </a:rPr>
              <a:t>1 </a:t>
            </a:r>
            <a:r>
              <a:rPr lang="en-US" altLang="en-US" sz="1800" dirty="0" err="1">
                <a:latin typeface="Arial" panose="020B0604020202020204" pitchFamily="34" charset="0"/>
              </a:rPr>
              <a:t>ms</a:t>
            </a:r>
            <a:r>
              <a:rPr lang="en-US" altLang="en-US" sz="1800" dirty="0">
                <a:latin typeface="Arial" panose="020B0604020202020204" pitchFamily="34" charset="0"/>
              </a:rPr>
              <a:t> of </a:t>
            </a:r>
            <a:r>
              <a:rPr lang="en-US" altLang="en-US" sz="1800" dirty="0" smtClean="0">
                <a:latin typeface="Arial" panose="020B0604020202020204" pitchFamily="34" charset="0"/>
              </a:rPr>
              <a:t>reducing </a:t>
            </a:r>
            <a:r>
              <a:rPr lang="en-US" altLang="en-US" sz="1800" dirty="0" err="1" smtClean="0">
                <a:latin typeface="Arial" panose="020B0604020202020204" pitchFamily="34" charset="0"/>
              </a:rPr>
              <a:t>Vm</a:t>
            </a:r>
            <a:r>
              <a:rPr lang="en-US" altLang="en-US" sz="1800" dirty="0" smtClean="0">
                <a:latin typeface="Arial" panose="020B0604020202020204" pitchFamily="34" charset="0"/>
              </a:rPr>
              <a:t> and then </a:t>
            </a:r>
            <a:r>
              <a:rPr lang="en-US" altLang="en-US" sz="1800" dirty="0">
                <a:latin typeface="Arial" panose="020B0604020202020204" pitchFamily="34" charset="0"/>
              </a:rPr>
              <a:t>almost complete inactivation after 5 </a:t>
            </a:r>
            <a:r>
              <a:rPr lang="en-US" altLang="en-US" sz="1800" dirty="0" err="1">
                <a:latin typeface="Arial" panose="020B0604020202020204" pitchFamily="34" charset="0"/>
              </a:rPr>
              <a:t>ms.</a:t>
            </a:r>
            <a:r>
              <a:rPr lang="en-US" altLang="en-US" sz="1800" dirty="0">
                <a:latin typeface="Arial" panose="020B0604020202020204" pitchFamily="34" charset="0"/>
              </a:rPr>
              <a:t>  </a:t>
            </a:r>
            <a:endParaRPr lang="en-US" altLang="en-US" sz="1800" dirty="0" smtClean="0">
              <a:latin typeface="Arial" panose="020B0604020202020204" pitchFamily="34" charset="0"/>
            </a:endParaRPr>
          </a:p>
          <a:p>
            <a:pPr eaLnBrk="1" hangingPunct="1">
              <a:spcBef>
                <a:spcPct val="0"/>
              </a:spcBef>
              <a:buFontTx/>
              <a:buNone/>
            </a:pPr>
            <a:r>
              <a:rPr lang="en-US" altLang="en-US" sz="1800" dirty="0" smtClean="0">
                <a:latin typeface="Arial" panose="020B0604020202020204" pitchFamily="34" charset="0"/>
              </a:rPr>
              <a:t>In </a:t>
            </a:r>
            <a:r>
              <a:rPr lang="en-US" altLang="en-US" sz="1800" dirty="0">
                <a:latin typeface="Arial" panose="020B0604020202020204" pitchFamily="34" charset="0"/>
              </a:rPr>
              <a:t>contrast, it takes at least 5 </a:t>
            </a:r>
            <a:r>
              <a:rPr lang="en-US" altLang="en-US" sz="1800" dirty="0" err="1">
                <a:latin typeface="Arial" panose="020B0604020202020204" pitchFamily="34" charset="0"/>
              </a:rPr>
              <a:t>ms</a:t>
            </a:r>
            <a:r>
              <a:rPr lang="en-US" altLang="en-US" sz="1800" dirty="0">
                <a:latin typeface="Arial" panose="020B0604020202020204" pitchFamily="34" charset="0"/>
              </a:rPr>
              <a:t> for I</a:t>
            </a:r>
            <a:r>
              <a:rPr lang="en-US" altLang="en-US" sz="1400" dirty="0">
                <a:latin typeface="Arial" panose="020B0604020202020204" pitchFamily="34" charset="0"/>
              </a:rPr>
              <a:t>K </a:t>
            </a:r>
            <a:r>
              <a:rPr lang="en-US" altLang="en-US" sz="1800" dirty="0">
                <a:latin typeface="Arial" panose="020B0604020202020204" pitchFamily="34" charset="0"/>
              </a:rPr>
              <a:t>to </a:t>
            </a:r>
            <a:r>
              <a:rPr lang="en-US" altLang="en-US" sz="1800" dirty="0" smtClean="0">
                <a:latin typeface="Arial" panose="020B0604020202020204" pitchFamily="34" charset="0"/>
              </a:rPr>
              <a:t>“activate) and then reach </a:t>
            </a:r>
            <a:r>
              <a:rPr lang="en-US" altLang="en-US" sz="1800" dirty="0">
                <a:latin typeface="Arial" panose="020B0604020202020204" pitchFamily="34" charset="0"/>
              </a:rPr>
              <a:t>a steady state.  Inactivation of I</a:t>
            </a:r>
            <a:r>
              <a:rPr lang="en-US" altLang="en-US" sz="1400" dirty="0">
                <a:latin typeface="Arial" panose="020B0604020202020204" pitchFamily="34" charset="0"/>
              </a:rPr>
              <a:t>K</a:t>
            </a:r>
            <a:r>
              <a:rPr lang="en-US" altLang="en-US" sz="1800" dirty="0">
                <a:latin typeface="Arial" panose="020B0604020202020204" pitchFamily="34" charset="0"/>
              </a:rPr>
              <a:t> occurs over several seconds.</a:t>
            </a:r>
          </a:p>
        </p:txBody>
      </p:sp>
      <p:pic>
        <p:nvPicPr>
          <p:cNvPr id="22533" name="Picture 8" descr="Fig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90800"/>
            <a:ext cx="432054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7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1371600"/>
            <a:ext cx="9144000" cy="1143000"/>
          </a:xfrm>
          <a:prstGeom prst="rect">
            <a:avLst/>
          </a:prstGeom>
          <a:noFill/>
          <a:ln w="9525">
            <a:noFill/>
            <a:miter lim="800000"/>
            <a:headEnd/>
            <a:tailEnd/>
          </a:ln>
        </p:spPr>
        <p:txBody>
          <a:bodyPr anchor="ctr"/>
          <a:lstStyle/>
          <a:p>
            <a:pPr algn="ctr" eaLnBrk="1" fontAlgn="auto" hangingPunct="1">
              <a:spcAft>
                <a:spcPts val="0"/>
              </a:spcAft>
              <a:defRPr/>
            </a:pPr>
            <a:r>
              <a:rPr lang="en-US" sz="2800" dirty="0" smtClean="0">
                <a:latin typeface="+mj-lt"/>
                <a:ea typeface="+mj-ea"/>
                <a:cs typeface="+mj-cs"/>
              </a:rPr>
              <a:t>10. A cartoon of voltage </a:t>
            </a:r>
            <a:r>
              <a:rPr lang="en-US" sz="2800" dirty="0">
                <a:latin typeface="+mj-lt"/>
                <a:ea typeface="+mj-ea"/>
                <a:cs typeface="+mj-cs"/>
              </a:rPr>
              <a:t>dependent gating of a channel </a:t>
            </a:r>
            <a:endParaRPr lang="en-US" sz="2800" dirty="0" smtClean="0">
              <a:latin typeface="+mj-lt"/>
              <a:ea typeface="+mj-ea"/>
              <a:cs typeface="+mj-cs"/>
            </a:endParaRPr>
          </a:p>
          <a:p>
            <a:pPr algn="ctr" eaLnBrk="1" fontAlgn="auto" hangingPunct="1">
              <a:spcAft>
                <a:spcPts val="0"/>
              </a:spcAft>
              <a:defRPr/>
            </a:pPr>
            <a:r>
              <a:rPr lang="en-US" sz="2400" dirty="0" smtClean="0">
                <a:latin typeface="+mj-lt"/>
                <a:ea typeface="+mj-ea"/>
                <a:cs typeface="+mj-cs"/>
              </a:rPr>
              <a:t>On </a:t>
            </a:r>
            <a:r>
              <a:rPr lang="en-US" sz="2400" dirty="0">
                <a:latin typeface="+mj-lt"/>
                <a:ea typeface="+mj-ea"/>
                <a:cs typeface="+mj-cs"/>
              </a:rPr>
              <a:t>changing transmembrane voltage from </a:t>
            </a:r>
            <a:r>
              <a:rPr lang="en-US" sz="2400" dirty="0" smtClean="0">
                <a:latin typeface="+mj-lt"/>
                <a:ea typeface="+mj-ea"/>
                <a:cs typeface="+mj-cs"/>
              </a:rPr>
              <a:t>-70 </a:t>
            </a:r>
            <a:r>
              <a:rPr lang="en-US" sz="2400" dirty="0">
                <a:latin typeface="+mj-lt"/>
                <a:ea typeface="+mj-ea"/>
                <a:cs typeface="+mj-cs"/>
              </a:rPr>
              <a:t>mV inside to +10 mV </a:t>
            </a:r>
            <a:r>
              <a:rPr lang="en-US" sz="2400" dirty="0" smtClean="0">
                <a:latin typeface="+mj-lt"/>
                <a:ea typeface="+mj-ea"/>
                <a:cs typeface="+mj-cs"/>
              </a:rPr>
              <a:t>inside, charged </a:t>
            </a:r>
            <a:r>
              <a:rPr lang="en-US" sz="2400" dirty="0">
                <a:latin typeface="+mj-lt"/>
                <a:ea typeface="+mj-ea"/>
                <a:cs typeface="+mj-cs"/>
              </a:rPr>
              <a:t>voltage sensor wings </a:t>
            </a:r>
            <a:r>
              <a:rPr lang="en-US" sz="2400" dirty="0" smtClean="0">
                <a:latin typeface="+mj-lt"/>
                <a:ea typeface="+mj-ea"/>
                <a:cs typeface="+mj-cs"/>
              </a:rPr>
              <a:t>of the channel move within the plane of the membrane. This opens the tail </a:t>
            </a:r>
            <a:r>
              <a:rPr lang="en-US" sz="2400" dirty="0">
                <a:latin typeface="+mj-lt"/>
                <a:ea typeface="+mj-ea"/>
                <a:cs typeface="+mj-cs"/>
              </a:rPr>
              <a:t>of channel </a:t>
            </a:r>
            <a:r>
              <a:rPr lang="en-US" sz="2400" dirty="0" smtClean="0">
                <a:latin typeface="+mj-lt"/>
                <a:ea typeface="+mj-ea"/>
                <a:cs typeface="+mj-cs"/>
              </a:rPr>
              <a:t>allowing </a:t>
            </a:r>
            <a:r>
              <a:rPr lang="en-US" sz="2400" dirty="0">
                <a:latin typeface="+mj-lt"/>
                <a:ea typeface="+mj-ea"/>
                <a:cs typeface="+mj-cs"/>
              </a:rPr>
              <a:t>ions </a:t>
            </a:r>
            <a:r>
              <a:rPr lang="en-US" sz="2400" dirty="0" smtClean="0">
                <a:latin typeface="+mj-lt"/>
                <a:ea typeface="+mj-ea"/>
                <a:cs typeface="+mj-cs"/>
              </a:rPr>
              <a:t>to flow into </a:t>
            </a:r>
            <a:r>
              <a:rPr lang="en-US" sz="2400" dirty="0">
                <a:latin typeface="+mj-lt"/>
                <a:ea typeface="+mj-ea"/>
                <a:cs typeface="+mj-cs"/>
              </a:rPr>
              <a:t>its pore </a:t>
            </a:r>
            <a:r>
              <a:rPr lang="en-US" sz="2400" dirty="0" smtClean="0">
                <a:latin typeface="+mj-lt"/>
                <a:ea typeface="+mj-ea"/>
                <a:cs typeface="+mj-cs"/>
              </a:rPr>
              <a:t>and then out through the selectivity filter (left </a:t>
            </a:r>
            <a:r>
              <a:rPr lang="en-US" sz="2400" dirty="0">
                <a:latin typeface="+mj-lt"/>
                <a:ea typeface="+mj-ea"/>
                <a:cs typeface="+mj-cs"/>
              </a:rPr>
              <a:t>panel). </a:t>
            </a:r>
            <a:r>
              <a:rPr lang="en-US" sz="2400" dirty="0" smtClean="0">
                <a:latin typeface="+mj-lt"/>
                <a:ea typeface="+mj-ea"/>
                <a:cs typeface="+mj-cs"/>
              </a:rPr>
              <a:t>        In </a:t>
            </a:r>
            <a:r>
              <a:rPr lang="en-US" sz="2400" dirty="0">
                <a:latin typeface="+mj-lt"/>
                <a:ea typeface="+mj-ea"/>
                <a:cs typeface="+mj-cs"/>
              </a:rPr>
              <a:t>some types of channels this followed by slower movement of ball-on-chain into channel to occlude pore from its cytoplasmic side (right panel).  However on return </a:t>
            </a:r>
            <a:r>
              <a:rPr lang="en-US" sz="2400" dirty="0" smtClean="0">
                <a:latin typeface="+mj-lt"/>
                <a:ea typeface="+mj-ea"/>
                <a:cs typeface="+mj-cs"/>
              </a:rPr>
              <a:t>of </a:t>
            </a:r>
            <a:r>
              <a:rPr lang="en-US" sz="2400" dirty="0" err="1" smtClean="0">
                <a:latin typeface="+mj-lt"/>
                <a:ea typeface="+mj-ea"/>
                <a:cs typeface="+mj-cs"/>
              </a:rPr>
              <a:t>Vm</a:t>
            </a:r>
            <a:r>
              <a:rPr lang="en-US" sz="2400" dirty="0" smtClean="0">
                <a:latin typeface="+mj-lt"/>
                <a:ea typeface="+mj-ea"/>
                <a:cs typeface="+mj-cs"/>
              </a:rPr>
              <a:t> to  -70 </a:t>
            </a:r>
            <a:r>
              <a:rPr lang="en-US" sz="2400" dirty="0">
                <a:latin typeface="+mj-lt"/>
                <a:ea typeface="+mj-ea"/>
                <a:cs typeface="+mj-cs"/>
              </a:rPr>
              <a:t>mV inside the </a:t>
            </a:r>
            <a:r>
              <a:rPr lang="en-US" sz="2400" dirty="0" smtClean="0">
                <a:latin typeface="+mj-lt"/>
                <a:ea typeface="+mj-ea"/>
                <a:cs typeface="+mj-cs"/>
              </a:rPr>
              <a:t>ball-on-chain </a:t>
            </a:r>
            <a:r>
              <a:rPr lang="en-US" sz="2400" dirty="0">
                <a:latin typeface="+mj-lt"/>
                <a:ea typeface="+mj-ea"/>
                <a:cs typeface="+mj-cs"/>
              </a:rPr>
              <a:t>is swept out of </a:t>
            </a:r>
            <a:r>
              <a:rPr lang="en-US" sz="2400" dirty="0" smtClean="0">
                <a:latin typeface="+mj-lt"/>
                <a:ea typeface="+mj-ea"/>
                <a:cs typeface="+mj-cs"/>
              </a:rPr>
              <a:t>the </a:t>
            </a:r>
            <a:r>
              <a:rPr lang="en-US" sz="2400" dirty="0">
                <a:latin typeface="+mj-lt"/>
                <a:ea typeface="+mj-ea"/>
                <a:cs typeface="+mj-cs"/>
              </a:rPr>
              <a:t>channel </a:t>
            </a:r>
            <a:r>
              <a:rPr lang="en-US" sz="2400" dirty="0"/>
              <a:t>before the channel pore closes</a:t>
            </a:r>
            <a:r>
              <a:rPr lang="en-US" sz="2400" dirty="0">
                <a:latin typeface="+mj-lt"/>
                <a:ea typeface="+mj-ea"/>
                <a:cs typeface="+mj-cs"/>
              </a:rPr>
              <a:t>.  The channel is then ready to reopen when </a:t>
            </a:r>
            <a:r>
              <a:rPr lang="en-US" sz="2400" dirty="0" err="1" smtClean="0">
                <a:latin typeface="+mj-lt"/>
                <a:ea typeface="+mj-ea"/>
                <a:cs typeface="+mj-cs"/>
              </a:rPr>
              <a:t>Vm</a:t>
            </a:r>
            <a:r>
              <a:rPr lang="en-US" sz="2400" dirty="0" smtClean="0">
                <a:latin typeface="+mj-lt"/>
                <a:ea typeface="+mj-ea"/>
                <a:cs typeface="+mj-cs"/>
              </a:rPr>
              <a:t> is </a:t>
            </a:r>
            <a:r>
              <a:rPr lang="en-US" sz="2400" dirty="0">
                <a:latin typeface="+mj-lt"/>
                <a:ea typeface="+mj-ea"/>
                <a:cs typeface="+mj-cs"/>
              </a:rPr>
              <a:t>returned to +</a:t>
            </a:r>
            <a:r>
              <a:rPr lang="en-US" sz="2400" dirty="0" smtClean="0">
                <a:latin typeface="+mj-lt"/>
                <a:ea typeface="+mj-ea"/>
                <a:cs typeface="+mj-cs"/>
              </a:rPr>
              <a:t>10 mv</a:t>
            </a:r>
            <a:endParaRPr lang="en-US" sz="2400" dirty="0">
              <a:latin typeface="+mj-lt"/>
              <a:ea typeface="+mj-ea"/>
              <a:cs typeface="+mj-cs"/>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00939"/>
            <a:ext cx="4114800" cy="215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14800"/>
            <a:ext cx="4202113"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0"/>
            <a:ext cx="7772400" cy="1143000"/>
          </a:xfrm>
        </p:spPr>
        <p:txBody>
          <a:bodyPr>
            <a:normAutofit fontScale="90000"/>
          </a:bodyPr>
          <a:lstStyle/>
          <a:p>
            <a:r>
              <a:rPr lang="en-US" altLang="en-US" sz="4000" dirty="0" smtClean="0"/>
              <a:t>11. The Nernst equation and the battery for the channel</a:t>
            </a:r>
          </a:p>
        </p:txBody>
      </p:sp>
      <p:pic>
        <p:nvPicPr>
          <p:cNvPr id="11267" name="Picture 3" descr="Kequilcop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1295400"/>
            <a:ext cx="6019800" cy="3694823"/>
          </a:xfrm>
          <a:noFill/>
        </p:spPr>
      </p:pic>
      <p:sp>
        <p:nvSpPr>
          <p:cNvPr id="4" name="TextBox 3"/>
          <p:cNvSpPr txBox="1"/>
          <p:nvPr/>
        </p:nvSpPr>
        <p:spPr>
          <a:xfrm>
            <a:off x="533400" y="5257800"/>
            <a:ext cx="8458200" cy="923330"/>
          </a:xfrm>
          <a:prstGeom prst="rect">
            <a:avLst/>
          </a:prstGeom>
          <a:noFill/>
        </p:spPr>
        <p:txBody>
          <a:bodyPr wrap="square" rtlCol="0">
            <a:spAutoFit/>
          </a:bodyPr>
          <a:lstStyle/>
          <a:p>
            <a:pPr algn="ctr"/>
            <a:r>
              <a:rPr lang="en-US" dirty="0" smtClean="0"/>
              <a:t>The EMF or battery voltage of each type of channel is an equilibrium potential or the potential at which the flow of current through the channel reverses direction (inward to outward or outward to inward).</a:t>
            </a:r>
            <a:endParaRPr lang="en-US" dirty="0"/>
          </a:p>
        </p:txBody>
      </p:sp>
    </p:spTree>
    <p:extLst>
      <p:ext uri="{BB962C8B-B14F-4D97-AF65-F5344CB8AC3E}">
        <p14:creationId xmlns:p14="http://schemas.microsoft.com/office/powerpoint/2010/main" val="4124753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914400"/>
          </a:xfrm>
        </p:spPr>
        <p:txBody>
          <a:bodyPr/>
          <a:lstStyle/>
          <a:p>
            <a:r>
              <a:rPr lang="en-US" dirty="0" smtClean="0"/>
              <a:t>12. What is a voltage threshold?</a:t>
            </a:r>
            <a:endParaRPr lang="en-US" dirty="0"/>
          </a:p>
        </p:txBody>
      </p:sp>
      <p:sp>
        <p:nvSpPr>
          <p:cNvPr id="4" name="TextBox 3"/>
          <p:cNvSpPr txBox="1"/>
          <p:nvPr/>
        </p:nvSpPr>
        <p:spPr>
          <a:xfrm>
            <a:off x="152400" y="609600"/>
            <a:ext cx="8610600" cy="2246769"/>
          </a:xfrm>
          <a:prstGeom prst="rect">
            <a:avLst/>
          </a:prstGeom>
          <a:noFill/>
        </p:spPr>
        <p:txBody>
          <a:bodyPr wrap="square" rtlCol="0">
            <a:spAutoFit/>
          </a:bodyPr>
          <a:lstStyle/>
          <a:p>
            <a:pPr algn="ctr"/>
            <a:r>
              <a:rPr lang="en-US" sz="2800" dirty="0" smtClean="0"/>
              <a:t>In the AP there is a </a:t>
            </a:r>
            <a:r>
              <a:rPr lang="en-US" sz="2800" b="1" i="1" dirty="0" smtClean="0"/>
              <a:t>regenerative effect</a:t>
            </a:r>
            <a:r>
              <a:rPr lang="en-US" sz="2800" dirty="0" smtClean="0"/>
              <a:t>: Opening the first few voltage dependent Na channels brings </a:t>
            </a:r>
            <a:r>
              <a:rPr lang="en-US" sz="2800" dirty="0" err="1" smtClean="0"/>
              <a:t>V</a:t>
            </a:r>
            <a:r>
              <a:rPr lang="en-US" sz="2000" dirty="0" err="1" smtClean="0"/>
              <a:t>m</a:t>
            </a:r>
            <a:r>
              <a:rPr lang="en-US" sz="2800" dirty="0" smtClean="0"/>
              <a:t> to a voltage where more voltage dependent Na channels can open. This is repeated several times in a ms and gives rise to the rapid change in membrane voltage (~200mV/ ms).</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1828800" y="2937925"/>
            <a:ext cx="5588639" cy="36152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 The process of “evoking” an AP is a process of analog to digital conversion </a:t>
            </a:r>
            <a:endParaRPr lang="en-US" dirty="0"/>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8966" y="1752600"/>
            <a:ext cx="5715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83966" y="1473960"/>
            <a:ext cx="2819400" cy="1200329"/>
          </a:xfrm>
          <a:prstGeom prst="rect">
            <a:avLst/>
          </a:prstGeom>
          <a:noFill/>
        </p:spPr>
        <p:txBody>
          <a:bodyPr wrap="square" rtlCol="0">
            <a:spAutoFit/>
          </a:bodyPr>
          <a:lstStyle/>
          <a:p>
            <a:r>
              <a:rPr lang="en-US" sz="2400" dirty="0" smtClean="0"/>
              <a:t>Analog process = continuous depolarization</a:t>
            </a:r>
            <a:endParaRPr lang="en-US" sz="2400" dirty="0"/>
          </a:p>
        </p:txBody>
      </p:sp>
      <p:sp>
        <p:nvSpPr>
          <p:cNvPr id="5" name="TextBox 4"/>
          <p:cNvSpPr txBox="1"/>
          <p:nvPr/>
        </p:nvSpPr>
        <p:spPr>
          <a:xfrm>
            <a:off x="5867401" y="3063267"/>
            <a:ext cx="2666999" cy="830997"/>
          </a:xfrm>
          <a:prstGeom prst="rect">
            <a:avLst/>
          </a:prstGeom>
          <a:noFill/>
        </p:spPr>
        <p:txBody>
          <a:bodyPr wrap="square" rtlCol="0">
            <a:spAutoFit/>
          </a:bodyPr>
          <a:lstStyle/>
          <a:p>
            <a:r>
              <a:rPr lang="en-US" sz="2400" dirty="0" smtClean="0"/>
              <a:t>Digital process = </a:t>
            </a:r>
          </a:p>
          <a:p>
            <a:r>
              <a:rPr lang="en-US" sz="2400" dirty="0" smtClean="0"/>
              <a:t>a pulse code</a:t>
            </a:r>
            <a:endParaRPr lang="en-US" sz="2400" dirty="0"/>
          </a:p>
        </p:txBody>
      </p:sp>
      <p:sp>
        <p:nvSpPr>
          <p:cNvPr id="6" name="TextBox 5"/>
          <p:cNvSpPr txBox="1"/>
          <p:nvPr/>
        </p:nvSpPr>
        <p:spPr>
          <a:xfrm>
            <a:off x="6019800" y="4743266"/>
            <a:ext cx="2514600" cy="1569660"/>
          </a:xfrm>
          <a:prstGeom prst="rect">
            <a:avLst/>
          </a:prstGeom>
          <a:noFill/>
        </p:spPr>
        <p:txBody>
          <a:bodyPr wrap="square" rtlCol="0">
            <a:spAutoFit/>
          </a:bodyPr>
          <a:lstStyle/>
          <a:p>
            <a:r>
              <a:rPr lang="en-US" sz="2400" dirty="0" smtClean="0"/>
              <a:t>Increased depolarization -&gt; higher frequency of APs  </a:t>
            </a:r>
            <a:endParaRPr lang="en-US" sz="2400" dirty="0"/>
          </a:p>
        </p:txBody>
      </p:sp>
    </p:spTree>
    <p:extLst>
      <p:ext uri="{BB962C8B-B14F-4D97-AF65-F5344CB8AC3E}">
        <p14:creationId xmlns:p14="http://schemas.microsoft.com/office/powerpoint/2010/main" val="189999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dirty="0" smtClean="0"/>
              <a:t>So what resulted from that “turn on” in 1969: </a:t>
            </a:r>
            <a:br>
              <a:rPr lang="en-US" sz="3200" dirty="0" smtClean="0"/>
            </a:br>
            <a:r>
              <a:rPr lang="en-US" sz="3200" dirty="0" smtClean="0"/>
              <a:t>A career of 40 years of laboratory study that was lots of fun with </a:t>
            </a:r>
            <a:r>
              <a:rPr lang="en-US" sz="3200" dirty="0" smtClean="0"/>
              <a:t>students and </a:t>
            </a:r>
            <a:r>
              <a:rPr lang="en-US" sz="3200" dirty="0" smtClean="0"/>
              <a:t>friends</a:t>
            </a:r>
            <a:endParaRPr lang="en-US" sz="3200" dirty="0"/>
          </a:p>
        </p:txBody>
      </p:sp>
      <p:sp>
        <p:nvSpPr>
          <p:cNvPr id="3" name="Content Placeholder 2"/>
          <p:cNvSpPr>
            <a:spLocks noGrp="1"/>
          </p:cNvSpPr>
          <p:nvPr>
            <p:ph idx="1"/>
          </p:nvPr>
        </p:nvSpPr>
        <p:spPr>
          <a:xfrm>
            <a:off x="-381000" y="1524000"/>
            <a:ext cx="5257800" cy="5943600"/>
          </a:xfrm>
        </p:spPr>
        <p:txBody>
          <a:bodyPr>
            <a:normAutofit/>
          </a:bodyPr>
          <a:lstStyle/>
          <a:p>
            <a:pPr marL="514350" indent="-514350">
              <a:buAutoNum type="arabicPeriod"/>
            </a:pPr>
            <a:r>
              <a:rPr lang="en-US" sz="2000" dirty="0" smtClean="0"/>
              <a:t>Study of how magnesium blocks signal transmission from nerve to muscle.</a:t>
            </a:r>
          </a:p>
          <a:p>
            <a:pPr marL="514350" indent="-514350">
              <a:buAutoNum type="arabicPeriod"/>
            </a:pPr>
            <a:r>
              <a:rPr lang="en-US" sz="2000" dirty="0" smtClean="0"/>
              <a:t>Study of ion channels underlying glucose-triggered action potential and their relation to insulin secretion by the pancreas for the control of blood sugar</a:t>
            </a:r>
          </a:p>
          <a:p>
            <a:pPr marL="514350" indent="-514350">
              <a:buFont typeface="Arial" pitchFamily="34" charset="0"/>
              <a:buAutoNum type="arabicPeriod"/>
            </a:pPr>
            <a:r>
              <a:rPr lang="en-US" sz="2000" dirty="0" smtClean="0"/>
              <a:t>Study of mechanism of action of toxin from black widow spider that “paralyzes” cells (it </a:t>
            </a:r>
            <a:r>
              <a:rPr lang="en-US" sz="2000" dirty="0"/>
              <a:t>makes ion channels allowing cell to be flooded with </a:t>
            </a:r>
            <a:r>
              <a:rPr lang="en-US" sz="2000" dirty="0" smtClean="0"/>
              <a:t>Ca first enhancing and then blocking AP in excitable cells)</a:t>
            </a:r>
          </a:p>
          <a:p>
            <a:pPr marL="514350" indent="-514350">
              <a:buFont typeface="Arial" pitchFamily="34" charset="0"/>
              <a:buAutoNum type="arabicPeriod"/>
            </a:pPr>
            <a:r>
              <a:rPr lang="en-US" sz="2000" dirty="0" smtClean="0"/>
              <a:t>Study of ion channels opened by membrane stretch or cell swelling that helps allow cells to regain shape rather than burst.</a:t>
            </a:r>
          </a:p>
          <a:p>
            <a:pPr marL="514350" indent="-514350">
              <a:buAutoNum type="arabicPeriod"/>
            </a:pPr>
            <a:r>
              <a:rPr lang="en-US" sz="2000" dirty="0" smtClean="0"/>
              <a:t>Study of new techniques for measuring chemical release from </a:t>
            </a:r>
            <a:r>
              <a:rPr lang="en-US" sz="2000" dirty="0" smtClean="0"/>
              <a:t>voltage </a:t>
            </a:r>
            <a:r>
              <a:rPr lang="en-US" sz="2000" dirty="0" smtClean="0"/>
              <a:t>clamped cells   </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5231" y="5191539"/>
            <a:ext cx="974735" cy="1414470"/>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537252"/>
            <a:ext cx="3050381" cy="178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181600"/>
            <a:ext cx="2025489" cy="142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9336" y="3519668"/>
            <a:ext cx="2035895" cy="1509532"/>
          </a:xfrm>
          <a:prstGeom prst="rect">
            <a:avLst/>
          </a:prstGeom>
        </p:spPr>
      </p:pic>
    </p:spTree>
    <p:extLst>
      <p:ext uri="{BB962C8B-B14F-4D97-AF65-F5344CB8AC3E}">
        <p14:creationId xmlns:p14="http://schemas.microsoft.com/office/powerpoint/2010/main" val="271580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Doing science is a personal adventure</a:t>
            </a:r>
            <a:br>
              <a:rPr lang="en-US" dirty="0" smtClean="0"/>
            </a:br>
            <a:r>
              <a:rPr lang="en-US" dirty="0" smtClean="0"/>
              <a:t> “Turn on” in 1969 by a $2.74 paperback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97168" y="2403432"/>
            <a:ext cx="4717181" cy="3110717"/>
          </a:xfrm>
        </p:spPr>
      </p:pic>
    </p:spTree>
    <p:extLst>
      <p:ext uri="{BB962C8B-B14F-4D97-AF65-F5344CB8AC3E}">
        <p14:creationId xmlns:p14="http://schemas.microsoft.com/office/powerpoint/2010/main" val="119600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26" y="-76200"/>
            <a:ext cx="5398473" cy="7325082"/>
          </a:xfrm>
          <a:prstGeom prst="rect">
            <a:avLst/>
          </a:prstGeom>
          <a:noFill/>
        </p:spPr>
        <p:txBody>
          <a:bodyPr wrap="square" rtlCol="0">
            <a:spAutoFit/>
          </a:bodyPr>
          <a:lstStyle/>
          <a:p>
            <a:pPr algn="ctr"/>
            <a:r>
              <a:rPr lang="en-US" dirty="0" smtClean="0"/>
              <a:t>1. Introduction</a:t>
            </a:r>
          </a:p>
          <a:p>
            <a:r>
              <a:rPr lang="en-US" dirty="0" smtClean="0"/>
              <a:t>a. The action potential (AP) is the basis for function of the nervous system. It is a propagating electrical wave, or impulse, of excitation nerve lasting ~ 1 </a:t>
            </a:r>
            <a:r>
              <a:rPr lang="en-US" dirty="0" err="1" smtClean="0"/>
              <a:t>ms</a:t>
            </a:r>
            <a:r>
              <a:rPr lang="en-US" dirty="0" smtClean="0"/>
              <a:t> and traveling at a velocity up to 1 meter per s. </a:t>
            </a:r>
            <a:r>
              <a:rPr lang="en-US" dirty="0"/>
              <a:t>It enables (</a:t>
            </a:r>
            <a:r>
              <a:rPr lang="en-US" dirty="0" err="1"/>
              <a:t>i</a:t>
            </a:r>
            <a:r>
              <a:rPr lang="en-US" dirty="0"/>
              <a:t>) rapid communication between nerve cells; (ii) contraction of heart and skeletal muscle cells; and (iii) hormone release from endocrine </a:t>
            </a:r>
            <a:r>
              <a:rPr lang="en-US" dirty="0" smtClean="0"/>
              <a:t>cells. It is the basis for a simple behavior such as the knee jerk reflex the doctor tests, where </a:t>
            </a:r>
            <a:r>
              <a:rPr lang="en-US" dirty="0"/>
              <a:t>an impulse set up </a:t>
            </a:r>
            <a:r>
              <a:rPr lang="en-US" dirty="0" smtClean="0"/>
              <a:t>at the tendon travels up sensory nerve fibers to the spinal cord and then back down motor fibers of the nerve to </a:t>
            </a:r>
            <a:r>
              <a:rPr lang="en-US" dirty="0"/>
              <a:t>excite a </a:t>
            </a:r>
            <a:r>
              <a:rPr lang="en-US" dirty="0" smtClean="0"/>
              <a:t>muscle, which then contracts to give the visible knee jerk. It is also the basis for complex brain behavior such as thought</a:t>
            </a:r>
          </a:p>
          <a:p>
            <a:r>
              <a:rPr lang="en-US" dirty="0" smtClean="0"/>
              <a:t>b. In a squid, an entire escape reflex behavior is based on a single AP traveling down a sensory nerve from the disturbed tentacle, via connection within a ganglion, triggering excitation of motor nerve. This contracts (</a:t>
            </a:r>
            <a:r>
              <a:rPr lang="en-US" dirty="0" err="1" smtClean="0"/>
              <a:t>i</a:t>
            </a:r>
            <a:r>
              <a:rPr lang="en-US" dirty="0" smtClean="0"/>
              <a:t>) the circular muscle of the tail forcing water through the siphon, resulting in backward jet propulsion of the squid and (ii) contraction of ink gland of the head thereby muddying the water with ink. Thus a squid not only moves far from a “threat”, it prevents the “threat” from seeing where the squid has gone and pursuing it.    </a:t>
            </a:r>
          </a:p>
          <a:p>
            <a:endParaRPr lang="en-US" sz="2000" dirty="0"/>
          </a:p>
        </p:txBody>
      </p:sp>
      <p:pic>
        <p:nvPicPr>
          <p:cNvPr id="7" name="Picture 2"/>
          <p:cNvPicPr>
            <a:picLocks noChangeAspect="1" noChangeArrowheads="1"/>
          </p:cNvPicPr>
          <p:nvPr/>
        </p:nvPicPr>
        <p:blipFill>
          <a:blip r:embed="rId4" cstate="print"/>
          <a:srcRect/>
          <a:stretch>
            <a:fillRect/>
          </a:stretch>
        </p:blipFill>
        <p:spPr bwMode="auto">
          <a:xfrm>
            <a:off x="7387738" y="3657600"/>
            <a:ext cx="1567197" cy="2245388"/>
          </a:xfrm>
          <a:prstGeom prst="rect">
            <a:avLst/>
          </a:prstGeom>
          <a:noFill/>
          <a:ln w="9525">
            <a:noFill/>
            <a:miter lim="800000"/>
            <a:headEnd/>
            <a:tailEnd/>
          </a:ln>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810000"/>
            <a:ext cx="2971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4464" y="5087274"/>
            <a:ext cx="3660471" cy="17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nee jerk reflexvideoplayb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454535" y="594418"/>
            <a:ext cx="3131127" cy="234834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77500" lnSpcReduction="20000"/>
          </a:bodyPr>
          <a:lstStyle/>
          <a:p>
            <a:pPr marL="0" indent="0">
              <a:buNone/>
            </a:pPr>
            <a:r>
              <a:rPr lang="en-US" dirty="0" smtClean="0"/>
              <a:t>c. Compared with </a:t>
            </a:r>
            <a:r>
              <a:rPr lang="en-US" dirty="0"/>
              <a:t>(</a:t>
            </a:r>
            <a:r>
              <a:rPr lang="en-US" dirty="0" err="1"/>
              <a:t>i</a:t>
            </a:r>
            <a:r>
              <a:rPr lang="en-US" dirty="0"/>
              <a:t>) </a:t>
            </a:r>
            <a:r>
              <a:rPr lang="en-US" dirty="0" smtClean="0"/>
              <a:t>a velocity </a:t>
            </a:r>
            <a:r>
              <a:rPr lang="en-US" dirty="0"/>
              <a:t>of 300,000,000 meters per second for an electromagnetic wave in a transatlantic cable or </a:t>
            </a:r>
            <a:r>
              <a:rPr lang="en-US" dirty="0" smtClean="0"/>
              <a:t>for light </a:t>
            </a:r>
            <a:r>
              <a:rPr lang="en-US" dirty="0"/>
              <a:t>in air; </a:t>
            </a:r>
            <a:r>
              <a:rPr lang="en-US" dirty="0" smtClean="0"/>
              <a:t>(ii) a velocity of 1500 </a:t>
            </a:r>
            <a:r>
              <a:rPr lang="en-US" dirty="0"/>
              <a:t>meters per second for speed of sound in water; or </a:t>
            </a:r>
            <a:r>
              <a:rPr lang="en-US" dirty="0" smtClean="0"/>
              <a:t>(iii) a velocity </a:t>
            </a:r>
            <a:r>
              <a:rPr lang="en-US" dirty="0"/>
              <a:t>of 0.5 m/s for blood traveling down an artery, the </a:t>
            </a:r>
            <a:r>
              <a:rPr lang="en-US" dirty="0" smtClean="0"/>
              <a:t>nerve impulse </a:t>
            </a:r>
            <a:r>
              <a:rPr lang="en-US" dirty="0"/>
              <a:t>velocity of ~ 50 m/s, suggests that the AP </a:t>
            </a:r>
            <a:r>
              <a:rPr lang="en-US" dirty="0" smtClean="0"/>
              <a:t>traveling down a </a:t>
            </a:r>
            <a:r>
              <a:rPr lang="en-US" dirty="0"/>
              <a:t>nerve </a:t>
            </a:r>
            <a:r>
              <a:rPr lang="en-US" dirty="0" smtClean="0"/>
              <a:t>fiber is </a:t>
            </a:r>
            <a:r>
              <a:rPr lang="en-US" dirty="0"/>
              <a:t>distinct from an electromagnetic or sound wave </a:t>
            </a:r>
            <a:r>
              <a:rPr lang="en-US" dirty="0" smtClean="0"/>
              <a:t>or, for that matter, </a:t>
            </a:r>
            <a:r>
              <a:rPr lang="en-US" dirty="0"/>
              <a:t>a fluid wave. </a:t>
            </a:r>
            <a:endParaRPr lang="en-US" dirty="0" smtClean="0"/>
          </a:p>
          <a:p>
            <a:pPr marL="0" indent="0">
              <a:buNone/>
            </a:pPr>
            <a:endParaRPr lang="en-US" dirty="0"/>
          </a:p>
          <a:p>
            <a:pPr marL="0" indent="0">
              <a:buNone/>
            </a:pPr>
            <a:r>
              <a:rPr lang="en-US" dirty="0" smtClean="0"/>
              <a:t>d. As an identifying feature, </a:t>
            </a:r>
            <a:r>
              <a:rPr lang="en-US" dirty="0"/>
              <a:t>the AP is abolished when a dissected nerve fiber is removed from a bath of dilute salt water (such as blood plasma or sea water) and </a:t>
            </a:r>
            <a:r>
              <a:rPr lang="en-US" dirty="0" smtClean="0"/>
              <a:t>is </a:t>
            </a:r>
            <a:r>
              <a:rPr lang="en-US" dirty="0"/>
              <a:t>immersed in a bath of </a:t>
            </a:r>
            <a:r>
              <a:rPr lang="en-US" dirty="0" smtClean="0"/>
              <a:t>sucrose (a disaccharide or 2 sugar molecule). </a:t>
            </a:r>
            <a:r>
              <a:rPr lang="en-US" dirty="0"/>
              <a:t>If the external bath remains sea water </a:t>
            </a:r>
            <a:r>
              <a:rPr lang="en-US" dirty="0" smtClean="0"/>
              <a:t>but </a:t>
            </a:r>
            <a:r>
              <a:rPr lang="en-US" dirty="0"/>
              <a:t>the interior cytoplasm (</a:t>
            </a:r>
            <a:r>
              <a:rPr lang="en-US" dirty="0" err="1"/>
              <a:t>gooh</a:t>
            </a:r>
            <a:r>
              <a:rPr lang="en-US" dirty="0"/>
              <a:t>) is replaced with sucrose, </a:t>
            </a:r>
            <a:r>
              <a:rPr lang="en-US" dirty="0" smtClean="0"/>
              <a:t>AP once again is </a:t>
            </a:r>
            <a:r>
              <a:rPr lang="en-US" dirty="0"/>
              <a:t>blocked. </a:t>
            </a:r>
            <a:r>
              <a:rPr lang="en-US" dirty="0" smtClean="0"/>
              <a:t>This suggests </a:t>
            </a:r>
            <a:r>
              <a:rPr lang="en-US" dirty="0"/>
              <a:t>that the presence of external and internal ions, and perhaps their exchange across the nerve </a:t>
            </a:r>
            <a:r>
              <a:rPr lang="en-US" dirty="0" smtClean="0"/>
              <a:t>cell membrane, </a:t>
            </a:r>
            <a:r>
              <a:rPr lang="en-US" dirty="0"/>
              <a:t>is needed for the impulse.  </a:t>
            </a:r>
          </a:p>
          <a:p>
            <a:pPr marL="0" indent="0">
              <a:buNone/>
            </a:pPr>
            <a:endParaRPr lang="en-US" dirty="0"/>
          </a:p>
        </p:txBody>
      </p:sp>
    </p:spTree>
    <p:extLst>
      <p:ext uri="{BB962C8B-B14F-4D97-AF65-F5344CB8AC3E}">
        <p14:creationId xmlns:p14="http://schemas.microsoft.com/office/powerpoint/2010/main" val="263284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t>2. Recall the essential property of a propagating wave</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304800" y="2133600"/>
            <a:ext cx="8180904" cy="4114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3. Recall that the cell has a plasma membrane.</a:t>
            </a:r>
            <a:r>
              <a:rPr lang="en-US" dirty="0" smtClean="0"/>
              <a:t> </a:t>
            </a:r>
            <a:endParaRPr lang="en-US" dirty="0"/>
          </a:p>
        </p:txBody>
      </p:sp>
      <p:sp>
        <p:nvSpPr>
          <p:cNvPr id="3" name="Content Placeholder 2"/>
          <p:cNvSpPr>
            <a:spLocks noGrp="1"/>
          </p:cNvSpPr>
          <p:nvPr>
            <p:ph idx="1"/>
          </p:nvPr>
        </p:nvSpPr>
        <p:spPr>
          <a:xfrm>
            <a:off x="76200" y="665577"/>
            <a:ext cx="9144000" cy="4525963"/>
          </a:xfrm>
        </p:spPr>
        <p:txBody>
          <a:bodyPr>
            <a:normAutofit fontScale="92500" lnSpcReduction="10000"/>
          </a:bodyPr>
          <a:lstStyle/>
          <a:p>
            <a:pPr marL="0" indent="0">
              <a:buNone/>
            </a:pPr>
            <a:r>
              <a:rPr lang="en-US" sz="2400" dirty="0" smtClean="0"/>
              <a:t>The plasma membrane surrounding a cell consists of a phospholipid bilayer, which does not accommodate water and ions in its center, and proteins. (</a:t>
            </a:r>
            <a:r>
              <a:rPr lang="en-US" sz="2400" dirty="0" err="1" smtClean="0"/>
              <a:t>i</a:t>
            </a:r>
            <a:r>
              <a:rPr lang="en-US" sz="2400" dirty="0" smtClean="0"/>
              <a:t>) Globular proteins are embedded in one or the other sides of the bilayer. (ii) Transmembrane proteins span the width of the membrane; some have pores down the middle that are large enough to pass cations, anions or even water.  Such transporters are called channels. The plasma membrane separates a solution of high [</a:t>
            </a:r>
            <a:r>
              <a:rPr lang="en-US" sz="2400" dirty="0" err="1" smtClean="0"/>
              <a:t>NaCl</a:t>
            </a:r>
            <a:r>
              <a:rPr lang="en-US" sz="2400" dirty="0" smtClean="0"/>
              <a:t>] on the outside from a high [KA] solution on the inside where A represents many organic anions that contribute to cell metabolism.    </a:t>
            </a:r>
          </a:p>
          <a:p>
            <a:pPr marL="0" indent="0">
              <a:buNone/>
            </a:pPr>
            <a:r>
              <a:rPr lang="en-US" sz="2400" dirty="0" smtClean="0"/>
              <a:t>In electrical terms, we’d expect the lipid bilayer to act like parallel plate capacitor (Cm) separating charge, located in parallel with the channels acting like resistors (Rm), or more optimistically conductors (Gm) (where Gm = 1/Rm) allowing flow of charge (ions) at appropriate times.  Various stimuli can switch channel from closed &lt;-&gt; open (change in voltage, membrane stretch, or a chemical applied to outside or inside surface of the cell </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4038600" y="5046109"/>
            <a:ext cx="2363234" cy="1818517"/>
          </a:xfrm>
          <a:prstGeom prst="rect">
            <a:avLst/>
          </a:prstGeom>
          <a:noFill/>
          <a:ln w="9525">
            <a:noFill/>
            <a:miter lim="800000"/>
            <a:headEnd/>
            <a:tailEnd/>
          </a:ln>
        </p:spPr>
      </p:pic>
    </p:spTree>
    <p:extLst>
      <p:ext uri="{BB962C8B-B14F-4D97-AF65-F5344CB8AC3E}">
        <p14:creationId xmlns:p14="http://schemas.microsoft.com/office/powerpoint/2010/main" val="406208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77416" y="4164403"/>
            <a:ext cx="3939216" cy="261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38600"/>
            <a:ext cx="4124324" cy="235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8110" y="1351805"/>
            <a:ext cx="1905000" cy="223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3912" y="1340584"/>
            <a:ext cx="3276600" cy="1631216"/>
          </a:xfrm>
          <a:prstGeom prst="rect">
            <a:avLst/>
          </a:prstGeom>
          <a:noFill/>
        </p:spPr>
        <p:txBody>
          <a:bodyPr wrap="square" rtlCol="0">
            <a:spAutoFit/>
          </a:bodyPr>
          <a:lstStyle/>
          <a:p>
            <a:r>
              <a:rPr lang="en-US" sz="2400" dirty="0" smtClean="0"/>
              <a:t>Voltage responses of patch of plasma membrane to square pulse of current</a:t>
            </a:r>
            <a:endParaRPr lang="en-US" sz="2800" dirty="0" smtClean="0"/>
          </a:p>
        </p:txBody>
      </p:sp>
      <p:sp>
        <p:nvSpPr>
          <p:cNvPr id="3" name="TextBox 2"/>
          <p:cNvSpPr txBox="1"/>
          <p:nvPr/>
        </p:nvSpPr>
        <p:spPr>
          <a:xfrm>
            <a:off x="381000" y="3352800"/>
            <a:ext cx="2819400" cy="523220"/>
          </a:xfrm>
          <a:prstGeom prst="rect">
            <a:avLst/>
          </a:prstGeom>
          <a:noFill/>
        </p:spPr>
        <p:txBody>
          <a:bodyPr wrap="square" rtlCol="0">
            <a:spAutoFit/>
          </a:bodyPr>
          <a:lstStyle/>
          <a:p>
            <a:r>
              <a:rPr lang="en-US" sz="2800" dirty="0" smtClean="0"/>
              <a:t>Current clamp</a:t>
            </a:r>
            <a:endParaRPr lang="en-US" sz="2800" dirty="0"/>
          </a:p>
        </p:txBody>
      </p:sp>
      <p:sp>
        <p:nvSpPr>
          <p:cNvPr id="4" name="TextBox 3"/>
          <p:cNvSpPr txBox="1"/>
          <p:nvPr/>
        </p:nvSpPr>
        <p:spPr>
          <a:xfrm>
            <a:off x="6248400" y="3429000"/>
            <a:ext cx="2590800" cy="461665"/>
          </a:xfrm>
          <a:prstGeom prst="rect">
            <a:avLst/>
          </a:prstGeom>
          <a:noFill/>
        </p:spPr>
        <p:txBody>
          <a:bodyPr wrap="square" rtlCol="0">
            <a:spAutoFit/>
          </a:bodyPr>
          <a:lstStyle/>
          <a:p>
            <a:r>
              <a:rPr lang="en-US" sz="2400" dirty="0" smtClean="0"/>
              <a:t>Voltage clamp</a:t>
            </a:r>
            <a:endParaRPr lang="en-US" sz="2400" dirty="0"/>
          </a:p>
        </p:txBody>
      </p:sp>
      <p:sp>
        <p:nvSpPr>
          <p:cNvPr id="5" name="TextBox 4"/>
          <p:cNvSpPr txBox="1"/>
          <p:nvPr/>
        </p:nvSpPr>
        <p:spPr>
          <a:xfrm>
            <a:off x="6019800" y="1371600"/>
            <a:ext cx="3048000" cy="1846659"/>
          </a:xfrm>
          <a:prstGeom prst="rect">
            <a:avLst/>
          </a:prstGeom>
          <a:noFill/>
        </p:spPr>
        <p:txBody>
          <a:bodyPr wrap="square" rtlCol="0">
            <a:spAutoFit/>
          </a:bodyPr>
          <a:lstStyle/>
          <a:p>
            <a:r>
              <a:rPr lang="en-US" sz="2400" dirty="0"/>
              <a:t>Current response of patch of plasma membrane to square pulse of voltage</a:t>
            </a:r>
          </a:p>
          <a:p>
            <a:endParaRPr lang="en-US" dirty="0"/>
          </a:p>
        </p:txBody>
      </p:sp>
      <p:sp>
        <p:nvSpPr>
          <p:cNvPr id="6" name="TextBox 5"/>
          <p:cNvSpPr txBox="1"/>
          <p:nvPr/>
        </p:nvSpPr>
        <p:spPr>
          <a:xfrm>
            <a:off x="0" y="173519"/>
            <a:ext cx="9144000" cy="1077218"/>
          </a:xfrm>
          <a:prstGeom prst="rect">
            <a:avLst/>
          </a:prstGeom>
          <a:noFill/>
        </p:spPr>
        <p:txBody>
          <a:bodyPr wrap="square" rtlCol="0">
            <a:spAutoFit/>
          </a:bodyPr>
          <a:lstStyle/>
          <a:p>
            <a:pPr algn="ctr"/>
            <a:r>
              <a:rPr lang="en-US" sz="3200" dirty="0" smtClean="0"/>
              <a:t>4. Demonstrating the validity of the proposed </a:t>
            </a:r>
          </a:p>
          <a:p>
            <a:pPr algn="ctr"/>
            <a:r>
              <a:rPr lang="en-US" sz="3200" dirty="0" smtClean="0"/>
              <a:t>equivalent circuit of the cell’s plasma membrane </a:t>
            </a:r>
          </a:p>
        </p:txBody>
      </p:sp>
    </p:spTree>
    <p:extLst>
      <p:ext uri="{BB962C8B-B14F-4D97-AF65-F5344CB8AC3E}">
        <p14:creationId xmlns:p14="http://schemas.microsoft.com/office/powerpoint/2010/main" val="89653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 y="523802"/>
            <a:ext cx="9144000" cy="3459163"/>
          </a:xfrm>
        </p:spPr>
        <p:txBody>
          <a:bodyPr>
            <a:normAutofit/>
          </a:bodyPr>
          <a:lstStyle/>
          <a:p>
            <a:pPr marL="0" indent="0">
              <a:buNone/>
            </a:pPr>
            <a:r>
              <a:rPr lang="en-US" sz="2200" dirty="0" smtClean="0"/>
              <a:t>Assuming now that the cell is a sphere whose plasma membrane separates a bath solution of </a:t>
            </a:r>
            <a:r>
              <a:rPr lang="en-US" sz="2200" dirty="0"/>
              <a:t>135 </a:t>
            </a:r>
            <a:r>
              <a:rPr lang="en-US" sz="2200" dirty="0" err="1"/>
              <a:t>mM</a:t>
            </a:r>
            <a:r>
              <a:rPr lang="en-US" sz="2200" dirty="0"/>
              <a:t> </a:t>
            </a:r>
            <a:r>
              <a:rPr lang="en-US" sz="2200" dirty="0" err="1"/>
              <a:t>NaCl</a:t>
            </a:r>
            <a:r>
              <a:rPr lang="en-US" sz="2200" dirty="0"/>
              <a:t>  + 5 </a:t>
            </a:r>
            <a:r>
              <a:rPr lang="en-US" sz="2200" dirty="0" err="1"/>
              <a:t>mM</a:t>
            </a:r>
            <a:r>
              <a:rPr lang="en-US" sz="2200" dirty="0"/>
              <a:t> </a:t>
            </a:r>
            <a:r>
              <a:rPr lang="en-US" sz="2200" dirty="0" err="1"/>
              <a:t>KCl</a:t>
            </a:r>
            <a:r>
              <a:rPr lang="en-US" sz="2200" dirty="0"/>
              <a:t> </a:t>
            </a:r>
            <a:r>
              <a:rPr lang="en-US" sz="2200" dirty="0" smtClean="0"/>
              <a:t> and an internal solution of 10 </a:t>
            </a:r>
            <a:r>
              <a:rPr lang="en-US" sz="2200" dirty="0" err="1" smtClean="0"/>
              <a:t>mM</a:t>
            </a:r>
            <a:r>
              <a:rPr lang="en-US" sz="2200" dirty="0" smtClean="0"/>
              <a:t> </a:t>
            </a:r>
            <a:r>
              <a:rPr lang="en-US" sz="2200" dirty="0" err="1" smtClean="0"/>
              <a:t>NaCl</a:t>
            </a:r>
            <a:r>
              <a:rPr lang="en-US" sz="2200" dirty="0" smtClean="0"/>
              <a:t> + 130 </a:t>
            </a:r>
            <a:r>
              <a:rPr lang="en-US" sz="2200" dirty="0" err="1" smtClean="0"/>
              <a:t>mM</a:t>
            </a:r>
            <a:r>
              <a:rPr lang="en-US" sz="2200" dirty="0" smtClean="0"/>
              <a:t> </a:t>
            </a:r>
            <a:r>
              <a:rPr lang="en-US" sz="2200" dirty="0" err="1" smtClean="0"/>
              <a:t>KCl</a:t>
            </a:r>
            <a:r>
              <a:rPr lang="en-US" sz="2200" dirty="0" smtClean="0"/>
              <a:t>, the inside of the sphere is -70 mV (outside solution = ground), the resting potential.  Imposing a pulse of current bringing the membrane voltage to -40 mV, causes a spike of voltage, to rise to an overshoot potential of +40 mV.  The resting potential becomes less negative as the external [</a:t>
            </a:r>
            <a:r>
              <a:rPr lang="en-US" sz="2200" dirty="0" err="1" smtClean="0"/>
              <a:t>KCl</a:t>
            </a:r>
            <a:r>
              <a:rPr lang="en-US" sz="2200" dirty="0" smtClean="0"/>
              <a:t>] is increased, while the overshoot potential becomes less positive as the external [</a:t>
            </a:r>
            <a:r>
              <a:rPr lang="en-US" sz="2200" dirty="0" err="1" smtClean="0"/>
              <a:t>NaCl</a:t>
            </a:r>
            <a:r>
              <a:rPr lang="en-US" sz="2200" dirty="0" smtClean="0"/>
              <a:t>] is decreased.  At the overshoot potential, Cm is unchanged while Gm is increased 10 </a:t>
            </a:r>
            <a:r>
              <a:rPr lang="en-US" sz="2200" dirty="0"/>
              <a:t>fold as measured by a Wheatstone bridge.  </a:t>
            </a:r>
            <a:r>
              <a:rPr lang="en-US" sz="2200" dirty="0" smtClean="0"/>
              <a:t>What equivalent circuit might you suggest now? </a:t>
            </a:r>
            <a:endParaRPr lang="en-US" sz="24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4343400"/>
            <a:ext cx="2459997" cy="227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 y="3974068"/>
            <a:ext cx="2133600" cy="369332"/>
          </a:xfrm>
          <a:prstGeom prst="rect">
            <a:avLst/>
          </a:prstGeom>
          <a:noFill/>
        </p:spPr>
        <p:txBody>
          <a:bodyPr wrap="square" rtlCol="0">
            <a:spAutoFit/>
          </a:bodyPr>
          <a:lstStyle/>
          <a:p>
            <a:r>
              <a:rPr lang="en-US" dirty="0" smtClean="0"/>
              <a:t>Input current pulse</a:t>
            </a:r>
            <a:endParaRPr lang="en-US" dirty="0"/>
          </a:p>
        </p:txBody>
      </p:sp>
      <p:sp>
        <p:nvSpPr>
          <p:cNvPr id="8" name="TextBox 7"/>
          <p:cNvSpPr txBox="1"/>
          <p:nvPr/>
        </p:nvSpPr>
        <p:spPr>
          <a:xfrm>
            <a:off x="76200" y="5193268"/>
            <a:ext cx="1676400" cy="369332"/>
          </a:xfrm>
          <a:prstGeom prst="rect">
            <a:avLst/>
          </a:prstGeom>
          <a:noFill/>
        </p:spPr>
        <p:txBody>
          <a:bodyPr wrap="square" rtlCol="0">
            <a:spAutoFit/>
          </a:bodyPr>
          <a:lstStyle/>
          <a:p>
            <a:r>
              <a:rPr lang="en-US" dirty="0" smtClean="0"/>
              <a:t>Output voltage</a:t>
            </a:r>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767" y="4447698"/>
            <a:ext cx="2461248" cy="186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68" y="5302178"/>
            <a:ext cx="1596878" cy="15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QuasiNernstian Vm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6152" y="3935600"/>
            <a:ext cx="171034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0"/>
            <a:ext cx="8991600" cy="584775"/>
          </a:xfrm>
          <a:prstGeom prst="rect">
            <a:avLst/>
          </a:prstGeom>
          <a:noFill/>
        </p:spPr>
        <p:txBody>
          <a:bodyPr wrap="square" rtlCol="0">
            <a:spAutoFit/>
          </a:bodyPr>
          <a:lstStyle/>
          <a:p>
            <a:pPr algn="ctr"/>
            <a:r>
              <a:rPr lang="en-US" sz="3200" dirty="0" smtClean="0"/>
              <a:t>5. Expanding the equivalent circuit</a:t>
            </a:r>
            <a:endParaRPr lang="en-US" sz="3200" dirty="0"/>
          </a:p>
        </p:txBody>
      </p:sp>
      <p:sp>
        <p:nvSpPr>
          <p:cNvPr id="5" name="TextBox 4"/>
          <p:cNvSpPr txBox="1"/>
          <p:nvPr/>
        </p:nvSpPr>
        <p:spPr>
          <a:xfrm>
            <a:off x="7393845" y="3647214"/>
            <a:ext cx="1618221" cy="2031325"/>
          </a:xfrm>
          <a:prstGeom prst="rect">
            <a:avLst/>
          </a:prstGeom>
          <a:noFill/>
        </p:spPr>
        <p:txBody>
          <a:bodyPr wrap="square" rtlCol="0">
            <a:spAutoFit/>
          </a:bodyPr>
          <a:lstStyle/>
          <a:p>
            <a:r>
              <a:rPr lang="en-US" dirty="0" smtClean="0"/>
              <a:t>Each parallel resistor is in series with a battery, giving rise to current generator elements</a:t>
            </a:r>
            <a:endParaRPr lang="en-US" dirty="0"/>
          </a:p>
        </p:txBody>
      </p:sp>
    </p:spTree>
    <p:extLst>
      <p:ext uri="{BB962C8B-B14F-4D97-AF65-F5344CB8AC3E}">
        <p14:creationId xmlns:p14="http://schemas.microsoft.com/office/powerpoint/2010/main" val="362690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rot="5400000">
            <a:off x="3331338" y="717680"/>
            <a:ext cx="2504183" cy="3223259"/>
          </a:xfrm>
          <a:prstGeom prst="rect">
            <a:avLst/>
          </a:prstGeom>
          <a:noFill/>
          <a:ln w="9525">
            <a:noFill/>
            <a:miter lim="800000"/>
            <a:headEnd/>
            <a:tailEnd/>
          </a:ln>
        </p:spPr>
      </p:pic>
      <p:sp>
        <p:nvSpPr>
          <p:cNvPr id="4" name="TextBox 3"/>
          <p:cNvSpPr txBox="1"/>
          <p:nvPr/>
        </p:nvSpPr>
        <p:spPr>
          <a:xfrm>
            <a:off x="0" y="0"/>
            <a:ext cx="9144000" cy="1077218"/>
          </a:xfrm>
          <a:prstGeom prst="rect">
            <a:avLst/>
          </a:prstGeom>
          <a:noFill/>
        </p:spPr>
        <p:txBody>
          <a:bodyPr wrap="square" rtlCol="0">
            <a:spAutoFit/>
          </a:bodyPr>
          <a:lstStyle/>
          <a:p>
            <a:pPr algn="ctr"/>
            <a:r>
              <a:rPr lang="en-US" sz="3200" dirty="0" smtClean="0"/>
              <a:t>6. Analysis of the equivalent circuit representing the action potentia</a:t>
            </a:r>
            <a:r>
              <a:rPr lang="en-US" sz="2800" dirty="0" smtClean="0"/>
              <a:t>l</a:t>
            </a:r>
            <a:endParaRPr lang="en-US" sz="2800" dirty="0"/>
          </a:p>
        </p:txBody>
      </p:sp>
      <p:sp>
        <p:nvSpPr>
          <p:cNvPr id="5" name="TextBox 4"/>
          <p:cNvSpPr txBox="1"/>
          <p:nvPr/>
        </p:nvSpPr>
        <p:spPr>
          <a:xfrm>
            <a:off x="0" y="775791"/>
            <a:ext cx="3147983" cy="3416320"/>
          </a:xfrm>
          <a:prstGeom prst="rect">
            <a:avLst/>
          </a:prstGeom>
          <a:noFill/>
        </p:spPr>
        <p:txBody>
          <a:bodyPr wrap="square" rtlCol="0">
            <a:spAutoFit/>
          </a:bodyPr>
          <a:lstStyle/>
          <a:p>
            <a:r>
              <a:rPr lang="en-US" dirty="0" err="1" smtClean="0"/>
              <a:t>Kirchoff’s</a:t>
            </a:r>
            <a:r>
              <a:rPr lang="en-US" dirty="0" smtClean="0"/>
              <a:t> current law  </a:t>
            </a:r>
          </a:p>
          <a:p>
            <a:r>
              <a:rPr lang="en-US" dirty="0" smtClean="0"/>
              <a:t>states that at any node in a </a:t>
            </a:r>
          </a:p>
          <a:p>
            <a:r>
              <a:rPr lang="en-US" dirty="0" smtClean="0"/>
              <a:t>circuit the sum of the current </a:t>
            </a:r>
          </a:p>
          <a:p>
            <a:r>
              <a:rPr lang="en-US" dirty="0" smtClean="0"/>
              <a:t>entering the node equals the </a:t>
            </a:r>
          </a:p>
          <a:p>
            <a:r>
              <a:rPr lang="en-US" dirty="0" smtClean="0"/>
              <a:t>sum of the current leaving it</a:t>
            </a:r>
          </a:p>
          <a:p>
            <a:r>
              <a:rPr lang="en-US" dirty="0" smtClean="0"/>
              <a:t>(a law of conservation of charge).</a:t>
            </a:r>
          </a:p>
          <a:p>
            <a:r>
              <a:rPr lang="en-US" dirty="0" smtClean="0"/>
              <a:t>At the node marked N, </a:t>
            </a:r>
          </a:p>
          <a:p>
            <a:r>
              <a:rPr lang="en-US" dirty="0" smtClean="0"/>
              <a:t>the sum of all of the ionic currents, namely i1 + i2 + i3, </a:t>
            </a:r>
          </a:p>
          <a:p>
            <a:r>
              <a:rPr lang="en-US" dirty="0" smtClean="0"/>
              <a:t>equals the current charging the capacitor, namely </a:t>
            </a:r>
            <a:r>
              <a:rPr lang="en-US" dirty="0" err="1" smtClean="0"/>
              <a:t>iCm</a:t>
            </a:r>
            <a:r>
              <a:rPr lang="en-US" dirty="0" smtClean="0"/>
              <a:t> </a:t>
            </a:r>
            <a:endParaRPr lang="en-US" dirty="0"/>
          </a:p>
        </p:txBody>
      </p:sp>
      <p:sp>
        <p:nvSpPr>
          <p:cNvPr id="6" name="TextBox 5"/>
          <p:cNvSpPr txBox="1"/>
          <p:nvPr/>
        </p:nvSpPr>
        <p:spPr>
          <a:xfrm>
            <a:off x="4484180" y="1036566"/>
            <a:ext cx="369007" cy="369332"/>
          </a:xfrm>
          <a:prstGeom prst="rect">
            <a:avLst/>
          </a:prstGeom>
          <a:noFill/>
        </p:spPr>
        <p:txBody>
          <a:bodyPr wrap="square" rtlCol="0">
            <a:spAutoFit/>
          </a:bodyPr>
          <a:lstStyle/>
          <a:p>
            <a:r>
              <a:rPr lang="en-US" dirty="0" smtClean="0"/>
              <a:t>N</a:t>
            </a:r>
            <a:endParaRPr lang="en-US" dirty="0"/>
          </a:p>
        </p:txBody>
      </p:sp>
      <p:sp>
        <p:nvSpPr>
          <p:cNvPr id="7" name="TextBox 6"/>
          <p:cNvSpPr txBox="1"/>
          <p:nvPr/>
        </p:nvSpPr>
        <p:spPr>
          <a:xfrm>
            <a:off x="6324600" y="739078"/>
            <a:ext cx="2855843" cy="5078313"/>
          </a:xfrm>
          <a:prstGeom prst="rect">
            <a:avLst/>
          </a:prstGeom>
          <a:noFill/>
        </p:spPr>
        <p:txBody>
          <a:bodyPr wrap="square" rtlCol="0">
            <a:spAutoFit/>
          </a:bodyPr>
          <a:lstStyle/>
          <a:p>
            <a:r>
              <a:rPr lang="en-US" dirty="0" smtClean="0"/>
              <a:t>The current flow through each ionic current generator pathway will be the driving force = the difference between the voltage of each battery and the overall voltage across the membrane, </a:t>
            </a:r>
            <a:r>
              <a:rPr lang="en-US" dirty="0" err="1" smtClean="0"/>
              <a:t>Vm</a:t>
            </a:r>
            <a:r>
              <a:rPr lang="en-US" dirty="0" smtClean="0"/>
              <a:t> (a weighted sum of the batteries), multiplied by the conductance (g) of each of the </a:t>
            </a:r>
            <a:r>
              <a:rPr lang="en-US" dirty="0" err="1" smtClean="0"/>
              <a:t>i</a:t>
            </a:r>
            <a:r>
              <a:rPr lang="en-US" dirty="0" smtClean="0"/>
              <a:t> </a:t>
            </a:r>
            <a:r>
              <a:rPr lang="en-US" dirty="0" err="1" smtClean="0"/>
              <a:t>th</a:t>
            </a:r>
            <a:r>
              <a:rPr lang="en-US" dirty="0" smtClean="0"/>
              <a:t> pathway or </a:t>
            </a:r>
          </a:p>
          <a:p>
            <a:r>
              <a:rPr lang="en-US" dirty="0" smtClean="0"/>
              <a:t>    </a:t>
            </a:r>
            <a:r>
              <a:rPr lang="en-US" dirty="0" err="1" smtClean="0"/>
              <a:t>I</a:t>
            </a:r>
            <a:r>
              <a:rPr lang="en-US" sz="1200" dirty="0" err="1" smtClean="0"/>
              <a:t>ionic</a:t>
            </a:r>
            <a:r>
              <a:rPr lang="en-US" dirty="0" smtClean="0"/>
              <a:t>  = </a:t>
            </a:r>
            <a:r>
              <a:rPr lang="en-US" dirty="0" err="1" smtClean="0"/>
              <a:t>gi</a:t>
            </a:r>
            <a:r>
              <a:rPr lang="en-US" dirty="0" smtClean="0"/>
              <a:t> (</a:t>
            </a:r>
            <a:r>
              <a:rPr lang="en-US" dirty="0" err="1" smtClean="0"/>
              <a:t>Vm</a:t>
            </a:r>
            <a:r>
              <a:rPr lang="en-US" dirty="0" smtClean="0"/>
              <a:t> – </a:t>
            </a:r>
            <a:r>
              <a:rPr lang="en-US" dirty="0" err="1" smtClean="0"/>
              <a:t>Ei</a:t>
            </a:r>
            <a:r>
              <a:rPr lang="en-US" dirty="0" smtClean="0"/>
              <a:t>)</a:t>
            </a:r>
          </a:p>
          <a:p>
            <a:r>
              <a:rPr lang="en-US" dirty="0" smtClean="0"/>
              <a:t>In the axon there is a separate pathway for flow of Na, K and “leak” ions (say through a small tear in the membrane)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409" y="3813225"/>
            <a:ext cx="3499338" cy="29540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1886</Words>
  <Application>Microsoft Office PowerPoint</Application>
  <PresentationFormat>On-screen Show (4:3)</PresentationFormat>
  <Paragraphs>70</Paragraphs>
  <Slides>17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ＭＳ Ｐゴシック</vt:lpstr>
      <vt:lpstr>Arial</vt:lpstr>
      <vt:lpstr>Calibri</vt:lpstr>
      <vt:lpstr>Office Theme</vt:lpstr>
      <vt:lpstr>The “Spark of Life”: Electrical Basis of the Action Potential, a Vital Signal of Nerve, Muscle and Endocrine Gland* Cells…..  Giving Rise to Perhaps the Most Important Electrical Circuit You Will Ever Have To Know </vt:lpstr>
      <vt:lpstr>Doing science is a personal adventure  “Turn on” in 1969 by a $2.74 paperback</vt:lpstr>
      <vt:lpstr>PowerPoint Presentation</vt:lpstr>
      <vt:lpstr>PowerPoint Presentation</vt:lpstr>
      <vt:lpstr>2. Recall the essential property of a propagating wave</vt:lpstr>
      <vt:lpstr>3. Recall that the cell has a plasma membrane. </vt:lpstr>
      <vt:lpstr>PowerPoint Presentation</vt:lpstr>
      <vt:lpstr>PowerPoint Presentation</vt:lpstr>
      <vt:lpstr>PowerPoint Presentation</vt:lpstr>
      <vt:lpstr>7. So we can say that we have dueling ionic conductances underlying the AP.  These gs are affected by a change in Vm, caused by axon stimulation by a externally applied voltage, as well as by time elapsed after axon stimulation Let’s calculate Vm under each condition? </vt:lpstr>
      <vt:lpstr>PowerPoint Presentation</vt:lpstr>
      <vt:lpstr>9. The patch clamp technique (voltage clamping only a small patch of cell membrane) allows measurement of thin voltage dependent Na and K currents flowing through single ion channels (single protein molecules with a hole down the middle) </vt:lpstr>
      <vt:lpstr>PowerPoint Presentation</vt:lpstr>
      <vt:lpstr>11. The Nernst equation and the battery for the channel</vt:lpstr>
      <vt:lpstr>12. What is a voltage threshold?</vt:lpstr>
      <vt:lpstr>13. The process of “evoking” an AP is a process of analog to digital conversion </vt:lpstr>
      <vt:lpstr>So what resulted from that “turn on” in 1969:  A career of 40 years of laboratory study that was lots of fun with students and friends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Misler</dc:creator>
  <cp:lastModifiedBy>Stanley Misler</cp:lastModifiedBy>
  <cp:revision>89</cp:revision>
  <cp:lastPrinted>2019-02-06T00:25:12Z</cp:lastPrinted>
  <dcterms:created xsi:type="dcterms:W3CDTF">2014-09-04T03:38:29Z</dcterms:created>
  <dcterms:modified xsi:type="dcterms:W3CDTF">2019-02-07T02:07:29Z</dcterms:modified>
</cp:coreProperties>
</file>